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894" r:id="rId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82" roundtripDataSignature="AMtx7miiO2jT1T+onEuXjvvI0jGN5vlc+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8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AD46"/>
    <a:srgbClr val="CD8F61"/>
    <a:srgbClr val="133D5E"/>
    <a:srgbClr val="EBE1D9"/>
    <a:srgbClr val="6C435A"/>
    <a:srgbClr val="1E0100"/>
    <a:srgbClr val="180D00"/>
    <a:srgbClr val="000000"/>
    <a:srgbClr val="003C5E"/>
    <a:srgbClr val="6094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352"/>
    <p:restoredTop sz="96281"/>
  </p:normalViewPr>
  <p:slideViewPr>
    <p:cSldViewPr snapToGrid="0" snapToObjects="1">
      <p:cViewPr varScale="1">
        <p:scale>
          <a:sx n="72" d="100"/>
          <a:sy n="72" d="100"/>
        </p:scale>
        <p:origin x="461" y="28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5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84" Type="http://schemas.openxmlformats.org/officeDocument/2006/relationships/presProps" Target="presProps.xml"/><Relationship Id="rId2" Type="http://schemas.openxmlformats.org/officeDocument/2006/relationships/slide" Target="slides/slide1.xml"/><Relationship Id="rId83" Type="http://schemas.openxmlformats.org/officeDocument/2006/relationships/commentAuthors" Target="commentAuthors.xml"/><Relationship Id="rId88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87" Type="http://schemas.openxmlformats.org/officeDocument/2006/relationships/tableStyles" Target="tableStyles.xml"/><Relationship Id="rId82" Type="http://customschemas.google.com/relationships/presentationmetadata" Target="metadata"/><Relationship Id="rId86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illar, Jordi" userId="d2fedb52-a70f-44dc-89d3-611040bdb6ab" providerId="ADAL" clId="{8670D031-25B2-4C67-9C32-9ECE08585743}"/>
    <pc:docChg chg="modSld">
      <pc:chgData name="Villar, Jordi" userId="d2fedb52-a70f-44dc-89d3-611040bdb6ab" providerId="ADAL" clId="{8670D031-25B2-4C67-9C32-9ECE08585743}" dt="2024-06-01T09:47:46.183" v="0" actId="20577"/>
      <pc:docMkLst>
        <pc:docMk/>
      </pc:docMkLst>
      <pc:sldChg chg="modSp mod">
        <pc:chgData name="Villar, Jordi" userId="d2fedb52-a70f-44dc-89d3-611040bdb6ab" providerId="ADAL" clId="{8670D031-25B2-4C67-9C32-9ECE08585743}" dt="2024-06-01T09:47:46.183" v="0" actId="20577"/>
        <pc:sldMkLst>
          <pc:docMk/>
          <pc:sldMk cId="3554860144" sldId="894"/>
        </pc:sldMkLst>
        <pc:graphicFrameChg chg="modGraphic">
          <ac:chgData name="Villar, Jordi" userId="d2fedb52-a70f-44dc-89d3-611040bdb6ab" providerId="ADAL" clId="{8670D031-25B2-4C67-9C32-9ECE08585743}" dt="2024-06-01T09:47:46.183" v="0" actId="20577"/>
          <ac:graphicFrameMkLst>
            <pc:docMk/>
            <pc:sldMk cId="3554860144" sldId="894"/>
            <ac:graphicFrameMk id="5" creationId="{90C16E28-9993-DC17-7528-83C342FD7AEC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94ee4020ff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9" name="Google Shape;129;g294ee4020ff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13978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3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3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2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2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2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3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3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3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3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1D9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90C16E28-9993-DC17-7528-83C342FD7A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382833"/>
              </p:ext>
            </p:extLst>
          </p:nvPr>
        </p:nvGraphicFramePr>
        <p:xfrm>
          <a:off x="389466" y="1007532"/>
          <a:ext cx="11497680" cy="5205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37210">
                  <a:extLst>
                    <a:ext uri="{9D8B030D-6E8A-4147-A177-3AD203B41FA5}">
                      <a16:colId xmlns:a16="http://schemas.microsoft.com/office/drawing/2014/main" val="3276390188"/>
                    </a:ext>
                  </a:extLst>
                </a:gridCol>
                <a:gridCol w="1437210">
                  <a:extLst>
                    <a:ext uri="{9D8B030D-6E8A-4147-A177-3AD203B41FA5}">
                      <a16:colId xmlns:a16="http://schemas.microsoft.com/office/drawing/2014/main" val="4004326556"/>
                    </a:ext>
                  </a:extLst>
                </a:gridCol>
                <a:gridCol w="1437210">
                  <a:extLst>
                    <a:ext uri="{9D8B030D-6E8A-4147-A177-3AD203B41FA5}">
                      <a16:colId xmlns:a16="http://schemas.microsoft.com/office/drawing/2014/main" val="3418264124"/>
                    </a:ext>
                  </a:extLst>
                </a:gridCol>
                <a:gridCol w="1437210">
                  <a:extLst>
                    <a:ext uri="{9D8B030D-6E8A-4147-A177-3AD203B41FA5}">
                      <a16:colId xmlns:a16="http://schemas.microsoft.com/office/drawing/2014/main" val="1399653147"/>
                    </a:ext>
                  </a:extLst>
                </a:gridCol>
                <a:gridCol w="1437210">
                  <a:extLst>
                    <a:ext uri="{9D8B030D-6E8A-4147-A177-3AD203B41FA5}">
                      <a16:colId xmlns:a16="http://schemas.microsoft.com/office/drawing/2014/main" val="3382014859"/>
                    </a:ext>
                  </a:extLst>
                </a:gridCol>
                <a:gridCol w="1437210">
                  <a:extLst>
                    <a:ext uri="{9D8B030D-6E8A-4147-A177-3AD203B41FA5}">
                      <a16:colId xmlns:a16="http://schemas.microsoft.com/office/drawing/2014/main" val="3298712972"/>
                    </a:ext>
                  </a:extLst>
                </a:gridCol>
                <a:gridCol w="1437210">
                  <a:extLst>
                    <a:ext uri="{9D8B030D-6E8A-4147-A177-3AD203B41FA5}">
                      <a16:colId xmlns:a16="http://schemas.microsoft.com/office/drawing/2014/main" val="4045721039"/>
                    </a:ext>
                  </a:extLst>
                </a:gridCol>
                <a:gridCol w="1437210">
                  <a:extLst>
                    <a:ext uri="{9D8B030D-6E8A-4147-A177-3AD203B41FA5}">
                      <a16:colId xmlns:a16="http://schemas.microsoft.com/office/drawing/2014/main" val="953360182"/>
                    </a:ext>
                  </a:extLst>
                </a:gridCol>
              </a:tblGrid>
              <a:tr h="471824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669199"/>
                  </a:ext>
                </a:extLst>
              </a:tr>
              <a:tr h="471824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3381206"/>
                  </a:ext>
                </a:extLst>
              </a:tr>
              <a:tr h="471824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841891"/>
                  </a:ext>
                </a:extLst>
              </a:tr>
              <a:tr h="471824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2347454"/>
                  </a:ext>
                </a:extLst>
              </a:tr>
              <a:tr h="471824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rgbClr val="133D5E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rgbClr val="133D5E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rgbClr val="133D5E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rgbClr val="133D5E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rgbClr val="133D5E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rgbClr val="133D5E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rgbClr val="133D5E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rgbClr val="133D5E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975510"/>
                  </a:ext>
                </a:extLst>
              </a:tr>
              <a:tr h="471824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rgbClr val="133D5E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rgbClr val="133D5E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rgbClr val="133D5E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rgbClr val="133D5E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rgbClr val="133D5E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rgbClr val="133D5E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rgbClr val="133D5E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rgbClr val="133D5E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59216"/>
                  </a:ext>
                </a:extLst>
              </a:tr>
              <a:tr h="471824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6173309"/>
                  </a:ext>
                </a:extLst>
              </a:tr>
              <a:tr h="471824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8F6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8F6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8F6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8F6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8F6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8F6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8F6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8F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5637532"/>
                  </a:ext>
                </a:extLst>
              </a:tr>
              <a:tr h="471824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95266"/>
                  </a:ext>
                </a:extLst>
              </a:tr>
              <a:tr h="471824"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8474387"/>
                  </a:ext>
                </a:extLst>
              </a:tr>
              <a:tr h="471824">
                <a:tc>
                  <a:txBody>
                    <a:bodyPr/>
                    <a:lstStyle/>
                    <a:p>
                      <a:pPr algn="ctr"/>
                      <a:r>
                        <a:rPr lang="es-ES" sz="1300" b="1" dirty="0">
                          <a:solidFill>
                            <a:srgbClr val="133D5E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Defectos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ES" sz="13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133D5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Sobre producción</a:t>
                      </a:r>
                      <a:endParaRPr lang="es-ES" sz="13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ES" sz="13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133D5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Espera</a:t>
                      </a:r>
                      <a:endParaRPr lang="es-ES" sz="13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ES" sz="13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133D5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Talento no </a:t>
                      </a:r>
                    </a:p>
                    <a:p>
                      <a:pPr algn="ctr"/>
                      <a:r>
                        <a:rPr kumimoji="0" lang="es-ES" sz="13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133D5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usado</a:t>
                      </a:r>
                      <a:endParaRPr lang="es-ES" sz="13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ES" sz="13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133D5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Transporte</a:t>
                      </a:r>
                      <a:endParaRPr lang="es-ES" sz="13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ES" sz="13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133D5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Inventario</a:t>
                      </a:r>
                      <a:endParaRPr lang="es-ES" sz="13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ES" sz="13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133D5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Movimiento</a:t>
                      </a:r>
                      <a:endParaRPr lang="es-ES" sz="13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ES" sz="13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133D5E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Sobre procesado</a:t>
                      </a:r>
                      <a:endParaRPr lang="es-ES" sz="13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33D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941231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486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35657</TotalTime>
  <Words>92</Words>
  <Application>Microsoft Office PowerPoint</Application>
  <PresentationFormat>Panorámica</PresentationFormat>
  <Paragraphs>89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Villar, Jordi</dc:creator>
  <cp:lastModifiedBy>Villar, Jordi</cp:lastModifiedBy>
  <cp:revision>212</cp:revision>
  <dcterms:created xsi:type="dcterms:W3CDTF">2023-04-05T14:19:20Z</dcterms:created>
  <dcterms:modified xsi:type="dcterms:W3CDTF">2024-12-18T09:41:47Z</dcterms:modified>
</cp:coreProperties>
</file>